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573" r:id="rId3"/>
    <p:sldId id="382" r:id="rId4"/>
    <p:sldId id="365" r:id="rId5"/>
    <p:sldId id="360" r:id="rId6"/>
    <p:sldId id="333" r:id="rId7"/>
    <p:sldId id="335" r:id="rId8"/>
    <p:sldId id="336" r:id="rId9"/>
    <p:sldId id="413" r:id="rId10"/>
    <p:sldId id="414" r:id="rId11"/>
    <p:sldId id="421" r:id="rId12"/>
    <p:sldId id="338" r:id="rId13"/>
    <p:sldId id="415" r:id="rId14"/>
    <p:sldId id="344" r:id="rId15"/>
    <p:sldId id="356" r:id="rId16"/>
    <p:sldId id="394" r:id="rId17"/>
    <p:sldId id="416" r:id="rId18"/>
    <p:sldId id="412" r:id="rId19"/>
    <p:sldId id="417" r:id="rId20"/>
    <p:sldId id="418" r:id="rId21"/>
    <p:sldId id="420" r:id="rId22"/>
    <p:sldId id="419" r:id="rId23"/>
    <p:sldId id="348" r:id="rId24"/>
    <p:sldId id="408" r:id="rId25"/>
    <p:sldId id="386" r:id="rId26"/>
    <p:sldId id="3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/>
    <p:restoredTop sz="79728"/>
  </p:normalViewPr>
  <p:slideViewPr>
    <p:cSldViewPr snapToGrid="0" snapToObjects="1">
      <p:cViewPr varScale="1">
        <p:scale>
          <a:sx n="96" d="100"/>
          <a:sy n="96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EFA63-31BF-A249-9AC6-2EEE77A4338F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F70D-FEDF-F846-9CCB-26A1A925D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1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36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349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8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517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0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88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585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177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87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76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460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55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563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68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49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49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70D-FEDF-F846-9CCB-26A1A925D0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15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11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51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689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0F70D-FEDF-F846-9CCB-26A1A925D0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38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8112-5567-294A-91D5-BDB430178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11851-53B2-1C48-8BA4-AF226BE60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3004-B8C9-C24C-A848-55D337F0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0583A-CBCE-C941-AD3E-98998D82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A2B7-D87B-5B42-92B0-0825815F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7BE-4E6D-AE47-879E-C778CFD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D3421-808C-EA45-A201-E60397D89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7412-4FFC-5F49-9CC0-E0A57EC5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E0AC-C1D1-714A-BAEB-BC1FFEA5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8B37-6CD4-0C43-8D24-E2779BE2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6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6CEE5-E394-AD4B-96BF-E561AC571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83FAC-A6E5-CA42-917D-2938D63D9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8BD46-A3C4-FE44-B563-F77014DA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ADC2-3191-004D-94C9-D7E59B47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FEB96-2576-0E41-93FD-1FE05B5E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8BA1-661E-7447-85E2-C362E0A6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57101-3198-6446-9E55-58893194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8F60-3FE3-B041-8AF3-BBF1DB495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603C-42B3-F843-8037-EA732CD2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0B90-FCF5-0647-9926-E6D1B316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6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4245-062F-874C-B4BE-DD2200CC7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E74F-B068-8343-ACB2-FC03A2FF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4097-749B-004F-81C1-0F5EECFC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FEA5-58F6-FD43-97D3-EE726058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A1456-F755-0D4D-BA36-13E05E4D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352F-5E00-354B-BBA3-50D9170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376B-5641-4C4C-822F-808805CF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7B47-A955-E64F-ABD2-9E463E4D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68E18-B568-8443-88B2-ADCB724A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5801-0690-6A4C-9C66-30E3D8D7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28228-780F-2C4E-8512-2CA41D06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2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3767-0979-C64C-8638-4F997615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5FBE1-155C-9341-AB10-40CDF462B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2A547-E3AC-D149-BF9D-C59C538D4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5F1C4-AF03-1D42-9312-6F7048A13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E65A5-5EFD-154D-B432-7A69D506B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6C93B-B6F8-6549-9F9E-481CB537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88C33-3EC4-584D-95E9-A5ABBEF1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D3E06-8B2D-CB46-81BB-F6D0BE09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6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601C-F72C-C542-AA6E-ECC9684C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408AC-C211-B443-A059-907F793D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9603F-1DF6-6C4B-8AD1-784B2D90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F76D5-056D-7845-9108-099572AD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6D4CC-D29C-4B41-88EA-1076C365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3189A-D577-1E49-9F28-51BB392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3106-4C8E-5948-9750-E9C7D2D4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48E6-D6F7-9F4A-8CA3-E81EEE70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D5B3-276E-A84A-AAA1-A50DAA0B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A9E4B-6E89-D249-8104-9509F3363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72D5F-95E7-7D45-B46D-D98046C5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6C653-E0CE-BA4F-B66F-17571F5C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60151-4D71-844F-8DDD-4AAF4A4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5FCC-2759-4241-9321-DBE8B128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F3F84-816D-F64F-B0F4-FE8CD9211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7B168-F742-444E-8014-234ED1DAC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3F73B-5DAD-6D42-92C1-E3EC459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3C127-C7C6-5C4A-85E4-530C9A5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21442-715B-8747-9047-430AE1A3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2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BC3C6-584F-FD48-8814-B7F71070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D96E6-5DCC-764B-B914-C263CABB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F5AA6-97F3-D041-99B7-050742F44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F740-D5E6-CB4C-8F0A-BBC43DF86654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E684-77C4-214D-A139-F6BD6F010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4147-FD4B-C644-A4E7-DB562299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DA656-1F3B-C846-8E66-DBAEF527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ochan/IDG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1573288" y="954441"/>
            <a:ext cx="9139594" cy="480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C00000"/>
              </a:buClr>
              <a:buSzPts val="900"/>
            </a:pPr>
            <a:r>
              <a:rPr lang="en-US" sz="48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Iterative Deep Graph Learning for Graph Neural Networks: Better and Robust Node Embeddings</a:t>
            </a:r>
            <a:endParaRPr sz="48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56E61A-3C1F-3F4D-B8E1-0183BC3A76BF}"/>
              </a:ext>
            </a:extLst>
          </p:cNvPr>
          <p:cNvGrpSpPr/>
          <p:nvPr/>
        </p:nvGrpSpPr>
        <p:grpSpPr>
          <a:xfrm>
            <a:off x="1573288" y="3594082"/>
            <a:ext cx="9456864" cy="1077218"/>
            <a:chOff x="1604992" y="3358108"/>
            <a:chExt cx="9456864" cy="10772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716B71-5EE9-D747-B280-897E9390EFA9}"/>
                </a:ext>
              </a:extLst>
            </p:cNvPr>
            <p:cNvSpPr txBox="1"/>
            <p:nvPr/>
          </p:nvSpPr>
          <p:spPr>
            <a:xfrm>
              <a:off x="1604992" y="3358108"/>
              <a:ext cx="350217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0000CC"/>
                </a:buClr>
                <a:buSzPts val="700"/>
              </a:pPr>
              <a:r>
                <a:rPr lang="en-US" sz="24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Yu Chen</a:t>
              </a: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sz="20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Rensselaer Polytechnic Institute</a:t>
              </a: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altLang="zh-CN" sz="20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</a:rPr>
                <a:t>hugochan2013@gmail.com</a:t>
              </a:r>
              <a:endParaRPr lang="en-US" sz="20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D9A519-2023-1349-8685-A89AA0D24D7D}"/>
                </a:ext>
              </a:extLst>
            </p:cNvPr>
            <p:cNvSpPr txBox="1"/>
            <p:nvPr/>
          </p:nvSpPr>
          <p:spPr>
            <a:xfrm>
              <a:off x="5197792" y="3358108"/>
              <a:ext cx="22712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0000CC"/>
                </a:buClr>
                <a:buSzPts val="700"/>
              </a:pPr>
              <a:r>
                <a:rPr lang="en-US" sz="24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Lingfei</a:t>
              </a:r>
              <a:r>
                <a:rPr lang="en-US" sz="24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Wu</a:t>
              </a: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sz="20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IBM Research</a:t>
              </a: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sz="20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lwu@email.wm.edu</a:t>
              </a:r>
              <a:endParaRPr lang="en-US" sz="20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A7A7D9-627C-5045-9119-54D9E6AC3333}"/>
                </a:ext>
              </a:extLst>
            </p:cNvPr>
            <p:cNvSpPr txBox="1"/>
            <p:nvPr/>
          </p:nvSpPr>
          <p:spPr>
            <a:xfrm>
              <a:off x="7559680" y="3358108"/>
              <a:ext cx="350217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0000CC"/>
                </a:buClr>
                <a:buSzPts val="700"/>
              </a:pPr>
              <a:r>
                <a:rPr lang="en-US" sz="24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Mohammed J. </a:t>
              </a:r>
              <a:r>
                <a:rPr lang="en-US" sz="24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Zaki</a:t>
              </a:r>
              <a:endParaRPr lang="en-US" sz="24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sz="20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Rensselaer Polytechnic Institute</a:t>
              </a:r>
            </a:p>
            <a:p>
              <a:pPr algn="ctr">
                <a:buClr>
                  <a:schemeClr val="dk1"/>
                </a:buClr>
                <a:buSzPts val="600"/>
              </a:pPr>
              <a:r>
                <a:rPr lang="en-US" sz="20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zaki@cs.rpi.edu</a:t>
              </a:r>
              <a:endParaRPr lang="en-US" sz="20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73FABD1-268C-994D-B3E2-0DE1BBBF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66" y="5414039"/>
            <a:ext cx="3034708" cy="13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458B1-FBD8-7D41-B562-A0F37895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19" y="2538698"/>
            <a:ext cx="4184267" cy="7466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05C6F04-CD9F-0E44-884E-91131ED20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1D2EA02-A509-BC49-B08C-95AA9FD0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26" y="639016"/>
            <a:ext cx="4223092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Joint Graph Structure and Representation Learning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D2E05BC-4B7F-0A4D-98CD-9425694A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04592"/>
            <a:ext cx="4470518" cy="3415623"/>
          </a:xfrm>
        </p:spPr>
        <p:txBody>
          <a:bodyPr>
            <a:normAutofit/>
          </a:bodyPr>
          <a:lstStyle/>
          <a:p>
            <a:r>
              <a:rPr lang="en-US" dirty="0"/>
              <a:t>Minimize a joint loss function combining both the prediction loss and the graph regularization loss. </a:t>
            </a:r>
          </a:p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EBC7E6-F4EE-6B4B-8ACC-911116E7367F}"/>
              </a:ext>
            </a:extLst>
          </p:cNvPr>
          <p:cNvSpPr/>
          <p:nvPr/>
        </p:nvSpPr>
        <p:spPr>
          <a:xfrm>
            <a:off x="5642720" y="3940887"/>
            <a:ext cx="2263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Task-dependent prediction loss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5CBE54-79F2-A245-9AD1-366032360259}"/>
              </a:ext>
            </a:extLst>
          </p:cNvPr>
          <p:cNvCxnSpPr>
            <a:cxnSpLocks/>
          </p:cNvCxnSpPr>
          <p:nvPr/>
        </p:nvCxnSpPr>
        <p:spPr>
          <a:xfrm flipV="1">
            <a:off x="7266402" y="3376246"/>
            <a:ext cx="312699" cy="564641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828586F-95C8-084A-B11F-9D20D83B0423}"/>
              </a:ext>
            </a:extLst>
          </p:cNvPr>
          <p:cNvSpPr/>
          <p:nvPr/>
        </p:nvSpPr>
        <p:spPr>
          <a:xfrm>
            <a:off x="8555880" y="3940887"/>
            <a:ext cx="2838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 regularization loss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79BA91-55E9-7F41-A11C-280E594DD64C}"/>
              </a:ext>
            </a:extLst>
          </p:cNvPr>
          <p:cNvCxnSpPr>
            <a:cxnSpLocks/>
          </p:cNvCxnSpPr>
          <p:nvPr/>
        </p:nvCxnSpPr>
        <p:spPr>
          <a:xfrm flipH="1" flipV="1">
            <a:off x="9687480" y="3376246"/>
            <a:ext cx="292506" cy="46182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9F67155-EEBC-F14F-9381-71B8109AEA18}"/>
              </a:ext>
            </a:extLst>
          </p:cNvPr>
          <p:cNvSpPr/>
          <p:nvPr/>
        </p:nvSpPr>
        <p:spPr>
          <a:xfrm>
            <a:off x="4863853" y="769582"/>
            <a:ext cx="5387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Minimizing a joint loss function</a:t>
            </a:r>
          </a:p>
        </p:txBody>
      </p:sp>
    </p:spTree>
    <p:extLst>
      <p:ext uri="{BB962C8B-B14F-4D97-AF65-F5344CB8AC3E}">
        <p14:creationId xmlns:p14="http://schemas.microsoft.com/office/powerpoint/2010/main" val="73234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99"/>
    </mc:Choice>
    <mc:Fallback xmlns="">
      <p:transition spd="slow" advTm="7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BDA4CC6-AC8D-B840-82C3-FEB690FB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DB9DD9E-545F-FB49-A98B-851B36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83" y="639016"/>
            <a:ext cx="4163209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3600" dirty="0"/>
              <a:t>Revisit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Iterative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Idea</a:t>
            </a:r>
            <a:endParaRPr lang="en-US" sz="36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B13DF04-B45F-A646-B326-F8A33B0F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04592"/>
            <a:ext cx="4643406" cy="390593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Jointly learn </a:t>
            </a:r>
            <a:r>
              <a:rPr lang="en-US" dirty="0"/>
              <a:t>the graph structure and </a:t>
            </a:r>
            <a:r>
              <a:rPr lang="en-US" altLang="zh-CN" dirty="0"/>
              <a:t>embeddings</a:t>
            </a:r>
            <a:r>
              <a:rPr lang="en-US" dirty="0"/>
              <a:t>. </a:t>
            </a:r>
          </a:p>
          <a:p>
            <a:r>
              <a:rPr lang="en-US" dirty="0"/>
              <a:t>Better node embeddings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dirty="0"/>
              <a:t>better graph structure</a:t>
            </a:r>
          </a:p>
          <a:p>
            <a:r>
              <a:rPr lang="en-US" altLang="zh-CN" dirty="0"/>
              <a:t>B</a:t>
            </a:r>
            <a:r>
              <a:rPr lang="en-US" dirty="0"/>
              <a:t>etter graph structure </a:t>
            </a:r>
            <a:r>
              <a:rPr lang="en-US" altLang="zh-CN" dirty="0"/>
              <a:t>-&gt;</a:t>
            </a:r>
            <a:r>
              <a:rPr lang="en-US" dirty="0"/>
              <a:t> better node embeddings.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Dynamically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stop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iterative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procedure.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652DC9-963E-3B4F-8DB5-A029319B52DE}"/>
              </a:ext>
            </a:extLst>
          </p:cNvPr>
          <p:cNvGrpSpPr/>
          <p:nvPr/>
        </p:nvGrpSpPr>
        <p:grpSpPr>
          <a:xfrm>
            <a:off x="5520268" y="1498600"/>
            <a:ext cx="5952066" cy="5076599"/>
            <a:chOff x="6189448" y="1415079"/>
            <a:chExt cx="4781277" cy="4617331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AFA6FCE-1471-CB41-888D-DF5069C76958}"/>
                </a:ext>
              </a:extLst>
            </p:cNvPr>
            <p:cNvSpPr/>
            <p:nvPr/>
          </p:nvSpPr>
          <p:spPr>
            <a:xfrm>
              <a:off x="6189448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Learner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77D0BD9E-91CC-284E-BA79-1C4029A87BCA}"/>
                </a:ext>
              </a:extLst>
            </p:cNvPr>
            <p:cNvSpPr/>
            <p:nvPr/>
          </p:nvSpPr>
          <p:spPr>
            <a:xfrm>
              <a:off x="9062504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GNN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08689B58-84E2-B043-87C4-BC1780C11F4E}"/>
                </a:ext>
              </a:extLst>
            </p:cNvPr>
            <p:cNvSpPr/>
            <p:nvPr/>
          </p:nvSpPr>
          <p:spPr>
            <a:xfrm rot="5400000">
              <a:off x="6375903" y="2585294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F8A19642-D708-7348-98B5-4F3D89C7D3AA}"/>
                </a:ext>
              </a:extLst>
            </p:cNvPr>
            <p:cNvSpPr/>
            <p:nvPr/>
          </p:nvSpPr>
          <p:spPr>
            <a:xfrm>
              <a:off x="7782203" y="3693367"/>
              <a:ext cx="121296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18924642-7B1D-4B43-B72F-7432CE18BEFD}"/>
                </a:ext>
              </a:extLst>
            </p:cNvPr>
            <p:cNvSpPr/>
            <p:nvPr/>
          </p:nvSpPr>
          <p:spPr>
            <a:xfrm rot="16200000">
              <a:off x="9276833" y="2566787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393AAA-7F66-A04E-9C96-1C4D8D8956F3}"/>
                </a:ext>
              </a:extLst>
            </p:cNvPr>
            <p:cNvGrpSpPr/>
            <p:nvPr/>
          </p:nvGrpSpPr>
          <p:grpSpPr>
            <a:xfrm>
              <a:off x="6856629" y="4440682"/>
              <a:ext cx="3059394" cy="1083612"/>
              <a:chOff x="4725825" y="3656100"/>
              <a:chExt cx="3059394" cy="108361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802FD08-B209-2942-B3E3-7638A58C4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4303" y="3656100"/>
                <a:ext cx="0" cy="1083612"/>
              </a:xfrm>
              <a:prstGeom prst="straightConnector1">
                <a:avLst/>
              </a:prstGeom>
              <a:ln w="136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C3D37A-DC4E-2D46-9ACA-AEC42C031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159" y="3656618"/>
                <a:ext cx="0" cy="1048433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2C7A252-D898-A34D-B159-1178B96BB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5825" y="4684254"/>
                <a:ext cx="3059394" cy="0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0E5B19-2E0B-374C-90C4-8806418B6529}"/>
                </a:ext>
              </a:extLst>
            </p:cNvPr>
            <p:cNvSpPr txBox="1"/>
            <p:nvPr/>
          </p:nvSpPr>
          <p:spPr>
            <a:xfrm>
              <a:off x="6237634" y="1599744"/>
              <a:ext cx="1471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Input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data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92D65-DAB3-5946-8C97-AA78536DB70C}"/>
                </a:ext>
              </a:extLst>
            </p:cNvPr>
            <p:cNvSpPr txBox="1"/>
            <p:nvPr/>
          </p:nvSpPr>
          <p:spPr>
            <a:xfrm>
              <a:off x="7719473" y="2882485"/>
              <a:ext cx="1337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structure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7E35C9-6A29-E346-908F-792655E8B923}"/>
                </a:ext>
              </a:extLst>
            </p:cNvPr>
            <p:cNvSpPr txBox="1"/>
            <p:nvPr/>
          </p:nvSpPr>
          <p:spPr>
            <a:xfrm>
              <a:off x="8861321" y="1415079"/>
              <a:ext cx="21094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Downstream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task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prediction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0E7D81-67A2-0F40-B738-67EC96047237}"/>
                </a:ext>
              </a:extLst>
            </p:cNvPr>
            <p:cNvSpPr/>
            <p:nvPr/>
          </p:nvSpPr>
          <p:spPr>
            <a:xfrm>
              <a:off x="7108572" y="4954889"/>
              <a:ext cx="2555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embeddings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E888F7-3507-BF4C-8334-F0339F55046A}"/>
                </a:ext>
              </a:extLst>
            </p:cNvPr>
            <p:cNvSpPr/>
            <p:nvPr/>
          </p:nvSpPr>
          <p:spPr>
            <a:xfrm>
              <a:off x="6651932" y="5570745"/>
              <a:ext cx="40446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Repeat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until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condition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satisfied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E304BC0-66BA-6344-A31D-21C513180D8D}"/>
              </a:ext>
            </a:extLst>
          </p:cNvPr>
          <p:cNvSpPr txBox="1"/>
          <p:nvPr/>
        </p:nvSpPr>
        <p:spPr>
          <a:xfrm>
            <a:off x="5527873" y="456413"/>
            <a:ext cx="5454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sketch of the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IDGL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214333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580"/>
    </mc:Choice>
    <mc:Fallback xmlns="">
      <p:transition spd="slow" advTm="5958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99F39-B90E-C747-B6A9-50F31943E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717948-3A32-864F-91E4-35D24355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26" y="623392"/>
            <a:ext cx="4173967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sz="4000" dirty="0"/>
              <a:t>Iterative Deep Graph Learning Framework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7486A5-3A80-AB44-B280-28B0B3A0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3"/>
            <a:ext cx="4654296" cy="4219957"/>
          </a:xfrm>
        </p:spPr>
        <p:txBody>
          <a:bodyPr>
            <a:noAutofit/>
          </a:bodyPr>
          <a:lstStyle/>
          <a:p>
            <a:r>
              <a:rPr lang="en-US" dirty="0"/>
              <a:t>A graph learning network for generating a graph topology</a:t>
            </a:r>
          </a:p>
          <a:p>
            <a:r>
              <a:rPr lang="en-US" dirty="0"/>
              <a:t>A graph embedding network for generating node embeddings </a:t>
            </a:r>
          </a:p>
          <a:p>
            <a:r>
              <a:rPr lang="en-US" dirty="0"/>
              <a:t>A graph regularization network </a:t>
            </a:r>
          </a:p>
          <a:p>
            <a:r>
              <a:rPr lang="en-US" dirty="0"/>
              <a:t>A prediction network for the downstream task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3117E-7C1E-EC42-A847-499AA5AA96E3}"/>
              </a:ext>
            </a:extLst>
          </p:cNvPr>
          <p:cNvSpPr txBox="1"/>
          <p:nvPr/>
        </p:nvSpPr>
        <p:spPr>
          <a:xfrm>
            <a:off x="5415402" y="462025"/>
            <a:ext cx="545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overall architecture of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IDGL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2FEDC8D-D0D3-EC41-9834-1883D0F7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808" y="3003806"/>
            <a:ext cx="7286279" cy="20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5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46957"/>
    </mc:Choice>
    <mc:Fallback xmlns="">
      <p:transition spd="slow" advTm="54695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05C6F04-CD9F-0E44-884E-91131ED20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1D2EA02-A509-BC49-B08C-95AA9FD0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26" y="639016"/>
            <a:ext cx="4223092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Scalability</a:t>
            </a:r>
            <a:r>
              <a:rPr lang="zh-CN" altLang="en-US" sz="3600" dirty="0"/>
              <a:t> </a:t>
            </a:r>
            <a:r>
              <a:rPr lang="en-US" altLang="zh-CN" sz="3600" dirty="0"/>
              <a:t>with</a:t>
            </a:r>
            <a:r>
              <a:rPr lang="zh-CN" altLang="en-US" sz="3600" dirty="0"/>
              <a:t> </a:t>
            </a:r>
            <a:r>
              <a:rPr lang="en-US" altLang="zh-CN" sz="3600" dirty="0"/>
              <a:t>IDGL-</a:t>
            </a:r>
            <a:r>
              <a:rPr lang="en-US" altLang="zh-CN" sz="3600" dirty="0" err="1"/>
              <a:t>Anch</a:t>
            </a:r>
            <a:endParaRPr lang="en-US" sz="36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D2E05BC-4B7F-0A4D-98CD-9425694A5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04592"/>
            <a:ext cx="4470518" cy="341562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</a:t>
            </a:r>
            <a:r>
              <a:rPr lang="en-US" dirty="0"/>
              <a:t>imilarity metric 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(O(n^2)).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Anchor-based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approximation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en-US" dirty="0"/>
              <a:t>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inear complexity </a:t>
            </a:r>
            <a:r>
              <a:rPr lang="en-US" dirty="0"/>
              <a:t>in both computational time and memory consumption with respect to the number of graph nodes.</a:t>
            </a:r>
          </a:p>
          <a:p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F67155-EEBC-F14F-9381-71B8109AEA18}"/>
              </a:ext>
            </a:extLst>
          </p:cNvPr>
          <p:cNvSpPr/>
          <p:nvPr/>
        </p:nvSpPr>
        <p:spPr>
          <a:xfrm>
            <a:off x="4863853" y="769582"/>
            <a:ext cx="6917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/>
                </a:solidFill>
              </a:rPr>
              <a:t>Extend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IDGL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to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more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scalable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IDGL-</a:t>
            </a:r>
            <a:r>
              <a:rPr lang="en-US" altLang="zh-CN" sz="3200" dirty="0" err="1">
                <a:solidFill>
                  <a:schemeClr val="bg1"/>
                </a:solidFill>
              </a:rPr>
              <a:t>Anch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7C1CE-F9B4-B442-AD56-D9AB48EF08F4}"/>
              </a:ext>
            </a:extLst>
          </p:cNvPr>
          <p:cNvSpPr/>
          <p:nvPr/>
        </p:nvSpPr>
        <p:spPr>
          <a:xfrm>
            <a:off x="4863853" y="1965231"/>
            <a:ext cx="69172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We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randomly sample </a:t>
            </a:r>
            <a:r>
              <a:rPr lang="en-US" sz="2400" dirty="0">
                <a:solidFill>
                  <a:srgbClr val="FF0000"/>
                </a:solidFill>
              </a:rPr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small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set of s anchors </a:t>
            </a:r>
            <a:r>
              <a:rPr lang="en-US" sz="2400" dirty="0">
                <a:solidFill>
                  <a:schemeClr val="bg1"/>
                </a:solidFill>
              </a:rPr>
              <a:t>from </a:t>
            </a:r>
            <a:r>
              <a:rPr lang="en-US" altLang="zh-CN" sz="2400" dirty="0">
                <a:solidFill>
                  <a:schemeClr val="bg1"/>
                </a:solidFill>
              </a:rPr>
              <a:t>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nodes.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Some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nice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properties: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Node-anchor affinity matrix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efficiently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computed.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O(ns)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Message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passing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performed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node-anchor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bipartite graph.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O(ns)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Graph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regularization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performed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anchor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graph.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O(ns^2)</a:t>
            </a:r>
            <a:endParaRPr lang="en-US" sz="2400" dirty="0">
              <a:solidFill>
                <a:schemeClr val="bg1"/>
              </a:solidFill>
            </a:endParaRPr>
          </a:p>
          <a:p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549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99"/>
    </mc:Choice>
    <mc:Fallback xmlns="">
      <p:transition spd="slow" advTm="79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392"/>
            <a:ext cx="42830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Full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DCC4-C55B-DA45-B83C-178AD2BCB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25" y="2638042"/>
            <a:ext cx="4407049" cy="444855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Repeatedly refining the adjacency matrix </a:t>
            </a:r>
            <a:r>
              <a:rPr lang="en-US" sz="2400" dirty="0"/>
              <a:t>with the updated node embeddings.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Repeatedly refining the node embeddings</a:t>
            </a:r>
            <a:r>
              <a:rPr lang="en-US" sz="2400" dirty="0"/>
              <a:t> with the updated adjacency matrix.</a:t>
            </a:r>
          </a:p>
          <a:p>
            <a:r>
              <a:rPr lang="en-US" sz="2400" dirty="0"/>
              <a:t>After all iterations, the overall loss will be back-propagated through all previous iterations to update the model parameters.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1A6F2-8C04-8448-9D3D-6390FB02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82" y="1146612"/>
            <a:ext cx="7275793" cy="5135854"/>
          </a:xfrm>
          <a:prstGeom prst="rect">
            <a:avLst/>
          </a:prstGeom>
        </p:spPr>
      </p:pic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45ED0073-C17F-954D-8D5A-2001E025CB6D}"/>
              </a:ext>
            </a:extLst>
          </p:cNvPr>
          <p:cNvSpPr/>
          <p:nvPr/>
        </p:nvSpPr>
        <p:spPr>
          <a:xfrm>
            <a:off x="5297763" y="3044417"/>
            <a:ext cx="5728825" cy="559395"/>
          </a:xfrm>
          <a:prstGeom prst="bracketPair">
            <a:avLst/>
          </a:prstGeom>
          <a:ln w="635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62D726B2-E26F-E343-B41D-5D0E6EF3F854}"/>
              </a:ext>
            </a:extLst>
          </p:cNvPr>
          <p:cNvSpPr/>
          <p:nvPr/>
        </p:nvSpPr>
        <p:spPr>
          <a:xfrm>
            <a:off x="5297763" y="3843632"/>
            <a:ext cx="6169889" cy="362607"/>
          </a:xfrm>
          <a:prstGeom prst="bracketPair">
            <a:avLst/>
          </a:prstGeom>
          <a:ln w="635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BCFE9FE6-AE00-A144-88B7-1BB6CCDE561F}"/>
              </a:ext>
            </a:extLst>
          </p:cNvPr>
          <p:cNvSpPr/>
          <p:nvPr/>
        </p:nvSpPr>
        <p:spPr>
          <a:xfrm>
            <a:off x="5131398" y="4346089"/>
            <a:ext cx="6977493" cy="1155527"/>
          </a:xfrm>
          <a:prstGeom prst="bracketPair">
            <a:avLst/>
          </a:prstGeom>
          <a:ln w="63500">
            <a:solidFill>
              <a:srgbClr val="7A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49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</a:t>
            </a:r>
            <a:r>
              <a:rPr lang="en-US" sz="4000" dirty="0" err="1">
                <a:solidFill>
                  <a:schemeClr val="bg1"/>
                </a:solidFill>
              </a:rPr>
              <a:t>Transductive</a:t>
            </a:r>
            <a:r>
              <a:rPr lang="en-US" sz="4000" dirty="0">
                <a:solidFill>
                  <a:schemeClr val="bg1"/>
                </a:solidFill>
              </a:rPr>
              <a:t> Setting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63CCFA79-E687-314E-8D92-1B72E743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632" y="1825625"/>
            <a:ext cx="10060736" cy="4351338"/>
          </a:xfrm>
        </p:spPr>
      </p:pic>
    </p:spTree>
    <p:extLst>
      <p:ext uri="{BB962C8B-B14F-4D97-AF65-F5344CB8AC3E}">
        <p14:creationId xmlns:p14="http://schemas.microsoft.com/office/powerpoint/2010/main" val="377736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Inductive Setting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C70908EB-4F1B-0E40-AD83-33C53AA69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784" y="2031771"/>
            <a:ext cx="10515600" cy="2111217"/>
          </a:xfrm>
        </p:spPr>
      </p:pic>
    </p:spTree>
    <p:extLst>
      <p:ext uri="{BB962C8B-B14F-4D97-AF65-F5344CB8AC3E}">
        <p14:creationId xmlns:p14="http://schemas.microsoft.com/office/powerpoint/2010/main" val="84007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Ab</a:t>
            </a:r>
            <a:r>
              <a:rPr lang="en-US" altLang="zh-CN" sz="4000" dirty="0">
                <a:solidFill>
                  <a:schemeClr val="bg1"/>
                </a:solidFill>
              </a:rPr>
              <a:t>lation</a:t>
            </a:r>
            <a:r>
              <a:rPr lang="en-US" sz="4000" dirty="0">
                <a:solidFill>
                  <a:schemeClr val="bg1"/>
                </a:solidFill>
              </a:rPr>
              <a:t> S</a:t>
            </a:r>
            <a:r>
              <a:rPr lang="en-US" altLang="zh-CN" sz="4000" dirty="0">
                <a:solidFill>
                  <a:schemeClr val="bg1"/>
                </a:solidFill>
              </a:rPr>
              <a:t>tudy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5D907-4392-124C-885C-0F41A3307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32ADD-AE64-1745-A969-C723582F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42" y="2186491"/>
            <a:ext cx="10374515" cy="24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0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1BAFEFA7-44C3-9C41-8674-5E68C989D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167" y="2099393"/>
            <a:ext cx="5554502" cy="289380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Robustness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DCDF1-12F3-8149-86D3-F9281020EC32}"/>
              </a:ext>
            </a:extLst>
          </p:cNvPr>
          <p:cNvSpPr txBox="1"/>
          <p:nvPr/>
        </p:nvSpPr>
        <p:spPr>
          <a:xfrm>
            <a:off x="1557777" y="5232766"/>
            <a:ext cx="90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Figure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. Test accuracy (± standard deviation) in percentage for 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Calibri" charset="0"/>
              </a:rPr>
              <a:t>dge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Calibri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deletion and addition scenarios on Cora test set.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79E6D14-01A7-5D49-914E-FC2952B7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83" y="2099393"/>
            <a:ext cx="5554504" cy="28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F572D7D-5E90-8348-948C-D51D9A22E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532" y="2200251"/>
            <a:ext cx="5126972" cy="267107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</a:t>
            </a:r>
            <a:r>
              <a:rPr lang="en-US" altLang="zh-CN" sz="4000" dirty="0">
                <a:solidFill>
                  <a:schemeClr val="bg1"/>
                </a:solidFill>
              </a:rPr>
              <a:t>Convergence</a:t>
            </a:r>
            <a:r>
              <a:rPr lang="en-US" sz="4000" dirty="0">
                <a:solidFill>
                  <a:schemeClr val="bg1"/>
                </a:solidFill>
              </a:rPr>
              <a:t> Testing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DCDF1-12F3-8149-86D3-F9281020EC32}"/>
              </a:ext>
            </a:extLst>
          </p:cNvPr>
          <p:cNvSpPr txBox="1"/>
          <p:nvPr/>
        </p:nvSpPr>
        <p:spPr>
          <a:xfrm>
            <a:off x="1557777" y="5688648"/>
            <a:ext cx="907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Figure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. Convergence study on Cora and </a:t>
            </a:r>
            <a:r>
              <a:rPr lang="en-US" sz="2400" dirty="0" err="1">
                <a:solidFill>
                  <a:srgbClr val="000000"/>
                </a:solidFill>
                <a:cs typeface="Calibri" charset="0"/>
              </a:rPr>
              <a:t>Citeseer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 (single run results).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1D46047-5DA8-DC43-A6EF-1D57F4BE6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332" y="2200251"/>
            <a:ext cx="5126972" cy="2671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6FFBB4-613B-8F49-98A2-8C99544FB3D1}"/>
              </a:ext>
            </a:extLst>
          </p:cNvPr>
          <p:cNvSpPr txBox="1"/>
          <p:nvPr/>
        </p:nvSpPr>
        <p:spPr>
          <a:xfrm>
            <a:off x="2463502" y="4993542"/>
            <a:ext cx="100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Calibri" panose="020F0502020204030204" pitchFamily="34" charset="0"/>
              </a:rPr>
              <a:t>(a)</a:t>
            </a:r>
            <a:r>
              <a:rPr lang="zh-CN" altLang="en-US" sz="2000" dirty="0"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cs typeface="Calibri" panose="020F0502020204030204" pitchFamily="34" charset="0"/>
              </a:rPr>
              <a:t>Cora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11FFD-1439-D44B-8DF4-BFF0E71084F4}"/>
              </a:ext>
            </a:extLst>
          </p:cNvPr>
          <p:cNvSpPr txBox="1"/>
          <p:nvPr/>
        </p:nvSpPr>
        <p:spPr>
          <a:xfrm>
            <a:off x="7844118" y="4993542"/>
            <a:ext cx="138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Calibri" panose="020F0502020204030204" pitchFamily="34" charset="0"/>
              </a:rPr>
              <a:t>(b)</a:t>
            </a:r>
            <a:r>
              <a:rPr lang="zh-CN" altLang="en-US" sz="2000" dirty="0"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cs typeface="Calibri" panose="020F0502020204030204" pitchFamily="34" charset="0"/>
              </a:rPr>
              <a:t>Citeseer</a:t>
            </a:r>
            <a:endParaRPr lang="en-US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FA0F27D7-8256-F545-AA28-5F419D794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DACE12-2970-FC4B-B0FF-8F2DD593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Motivation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2A0101-F16E-9D42-944B-713D6D0E26CC}"/>
              </a:ext>
            </a:extLst>
          </p:cNvPr>
          <p:cNvSpPr txBox="1">
            <a:spLocks/>
          </p:cNvSpPr>
          <p:nvPr/>
        </p:nvSpPr>
        <p:spPr>
          <a:xfrm>
            <a:off x="838200" y="1916112"/>
            <a:ext cx="632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GNNs are powerful, unfortunately, it requires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graph-structured data available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Questionable if </a:t>
            </a:r>
            <a:r>
              <a:rPr lang="en-US" altLang="zh-CN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intrinsic graph-structures are optimal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(i.e.,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noisy,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incomplete,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etc.)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for the downstream tasks.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 Many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(e.g.,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NLP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tasks)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may only have </a:t>
            </a:r>
            <a:r>
              <a:rPr lang="en-US" altLang="zh-CN" sz="2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non-graph structured data or even just the original feature matrix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, requiring additional graph construction. 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4FB4F3A3-61E1-5148-875B-2621D531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778" y="1916112"/>
            <a:ext cx="4232151" cy="18542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2FA99E-4C64-CA4C-91C5-6899EB6B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03" y="3995736"/>
            <a:ext cx="3746500" cy="16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70"/>
    </mc:Choice>
    <mc:Fallback xmlns="">
      <p:transition spd="slow" advTm="415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0AEF610-00DE-7A42-83CF-BD56D313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532" y="2220305"/>
            <a:ext cx="4908353" cy="255717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</a:t>
            </a:r>
            <a:r>
              <a:rPr lang="en-US" altLang="zh-CN" sz="4000" dirty="0">
                <a:solidFill>
                  <a:schemeClr val="bg1"/>
                </a:solidFill>
              </a:rPr>
              <a:t>Stopping Strategy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DCDF1-12F3-8149-86D3-F9281020EC32}"/>
              </a:ext>
            </a:extLst>
          </p:cNvPr>
          <p:cNvSpPr txBox="1"/>
          <p:nvPr/>
        </p:nvSpPr>
        <p:spPr>
          <a:xfrm>
            <a:off x="1342905" y="5383536"/>
            <a:ext cx="9638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Figure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. Performance comparison (i.e., test accuracy in %) of two different stopping strategies on </a:t>
            </a:r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Cora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Calibri" charset="0"/>
              </a:rPr>
              <a:t>Citeseer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D7AD1-84DD-2740-ACEA-55F75D479F31}"/>
              </a:ext>
            </a:extLst>
          </p:cNvPr>
          <p:cNvSpPr txBox="1"/>
          <p:nvPr/>
        </p:nvSpPr>
        <p:spPr>
          <a:xfrm>
            <a:off x="2509833" y="4884523"/>
            <a:ext cx="100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Calibri" panose="020F0502020204030204" pitchFamily="34" charset="0"/>
              </a:rPr>
              <a:t>(a)</a:t>
            </a:r>
            <a:r>
              <a:rPr lang="zh-CN" altLang="en-US" sz="2000" dirty="0"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cs typeface="Calibri" panose="020F0502020204030204" pitchFamily="34" charset="0"/>
              </a:rPr>
              <a:t>Cora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A1CA-77A6-7E49-A4D9-33B6BCA44946}"/>
              </a:ext>
            </a:extLst>
          </p:cNvPr>
          <p:cNvSpPr txBox="1"/>
          <p:nvPr/>
        </p:nvSpPr>
        <p:spPr>
          <a:xfrm>
            <a:off x="8102301" y="4884523"/>
            <a:ext cx="138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Calibri" panose="020F0502020204030204" pitchFamily="34" charset="0"/>
              </a:rPr>
              <a:t>(b)</a:t>
            </a:r>
            <a:r>
              <a:rPr lang="zh-CN" altLang="en-US" sz="2000" dirty="0"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cs typeface="Calibri" panose="020F0502020204030204" pitchFamily="34" charset="0"/>
              </a:rPr>
              <a:t>Citeseer</a:t>
            </a:r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7932126-5DA3-204D-A590-DA72AB499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94" y="2220305"/>
            <a:ext cx="4908353" cy="2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26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E5E7E-BA2C-B34C-97E4-16400FB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</a:t>
            </a:r>
            <a:r>
              <a:rPr lang="en-US" altLang="zh-CN" sz="4000" dirty="0">
                <a:solidFill>
                  <a:schemeClr val="bg1"/>
                </a:solidFill>
              </a:rPr>
              <a:t>Timing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88799-1D85-3241-9DF4-1DE4B7B5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87" y="2279588"/>
            <a:ext cx="6685879" cy="35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E5E7E-BA2C-B34C-97E4-16400FB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306B3-9DE5-8B4D-A5E7-D8FAE4546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F186A1-92C4-554E-A749-1C4E72DF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Results: </a:t>
            </a:r>
            <a:r>
              <a:rPr lang="en-US" altLang="zh-CN" sz="4000" dirty="0">
                <a:solidFill>
                  <a:schemeClr val="bg1"/>
                </a:solidFill>
              </a:rPr>
              <a:t>Graph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Visualization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4" name="Content Placeholder 6" descr="A kite flying in the sky&#10;&#10;Description automatically generated">
            <a:extLst>
              <a:ext uri="{FF2B5EF4-FFF2-40B4-BE49-F238E27FC236}">
                <a16:creationId xmlns:a16="http://schemas.microsoft.com/office/drawing/2014/main" id="{010FE964-A015-B54B-9E9C-D075A28A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16" y="1738044"/>
            <a:ext cx="3917953" cy="3917953"/>
          </a:xfrm>
          <a:prstGeom prst="rect">
            <a:avLst/>
          </a:prstGeom>
        </p:spPr>
      </p:pic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49E3F361-0F6E-A949-BEEE-6C5FD200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57" y="1738044"/>
            <a:ext cx="3917954" cy="39179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AF7F62-9888-FD46-BE78-3F49D0FFF2DC}"/>
              </a:ext>
            </a:extLst>
          </p:cNvPr>
          <p:cNvSpPr txBox="1"/>
          <p:nvPr/>
        </p:nvSpPr>
        <p:spPr>
          <a:xfrm>
            <a:off x="542017" y="5832620"/>
            <a:ext cx="1121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Calibri" charset="0"/>
              </a:rPr>
              <a:t>Figure </a:t>
            </a:r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. Visualization of the initial graph and the learned graph on Cora. Colors indicate different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node labels.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27051-E1FF-E348-B777-09D0304D6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962" y="5453452"/>
            <a:ext cx="2488314" cy="371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79117-E9D5-034C-88DA-1C516930C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726" y="5450839"/>
            <a:ext cx="2877030" cy="3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2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>
            <a:extLst>
              <a:ext uri="{FF2B5EF4-FFF2-40B4-BE49-F238E27FC236}">
                <a16:creationId xmlns:a16="http://schemas.microsoft.com/office/drawing/2014/main" id="{C08C1F83-3143-184F-A454-2F196006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46697A-CE92-4D40-B4E2-A4CBD588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Conclusion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&amp;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Future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Work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A05AE84-9AFF-E743-BC4F-41669C10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dirty="0"/>
              <a:t> </a:t>
            </a:r>
            <a:r>
              <a:rPr lang="en-US" dirty="0"/>
              <a:t>We propose</a:t>
            </a:r>
            <a:r>
              <a:rPr lang="en-US" altLang="zh-CN" dirty="0"/>
              <a:t>d</a:t>
            </a:r>
            <a:r>
              <a:rPr lang="en-US" dirty="0"/>
              <a:t> a novel end-to-end graph learning framework for </a:t>
            </a:r>
            <a:r>
              <a:rPr lang="en-US" dirty="0">
                <a:solidFill>
                  <a:srgbClr val="FF0000"/>
                </a:solidFill>
              </a:rPr>
              <a:t>jointly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iteratively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learning the graph structure and graph embedding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that are optimized towards the prediction task at hand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</a:p>
          <a:p>
            <a:pPr>
              <a:buFont typeface="Wingdings" pitchFamily="2" charset="2"/>
              <a:buChar char="v"/>
            </a:pPr>
            <a:endParaRPr lang="en-US" altLang="zh-CN" dirty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zh-CN" altLang="en-US" dirty="0"/>
              <a:t> </a:t>
            </a:r>
            <a:r>
              <a:rPr lang="en-US" dirty="0"/>
              <a:t>Our extensive experiments demonstrate the effectiveness of the proposed model</a:t>
            </a:r>
            <a:r>
              <a:rPr lang="en-US" altLang="zh-CN" dirty="0"/>
              <a:t>s</a:t>
            </a:r>
            <a:r>
              <a:rPr lang="en-US" dirty="0"/>
              <a:t>.  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zh-CN" altLang="en-US" dirty="0"/>
              <a:t> </a:t>
            </a:r>
            <a:r>
              <a:rPr lang="en-US" dirty="0"/>
              <a:t>Future work includes explor</a:t>
            </a:r>
            <a:r>
              <a:rPr lang="en-US" altLang="zh-CN" dirty="0"/>
              <a:t>ing</a:t>
            </a:r>
            <a:r>
              <a:rPr lang="en-US" dirty="0"/>
              <a:t> more effective and scalable techniques for handling more challenging scenario where both graph topology and node feature matrix are noisy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3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349F-6432-6B47-8AAD-AAA22358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175B-771B-744E-9954-E0F960A05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026F4-915E-FA49-8EF6-05899BFE59B6}"/>
              </a:ext>
            </a:extLst>
          </p:cNvPr>
          <p:cNvSpPr txBox="1"/>
          <p:nvPr/>
        </p:nvSpPr>
        <p:spPr>
          <a:xfrm>
            <a:off x="914401" y="1947768"/>
            <a:ext cx="54513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Code is publicly available at 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https://github.com/hugochan/IDGL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3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2FBF-B11B-CA43-B8C3-9742C665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5050-F908-0744-B72F-C562D897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32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D1C16-F635-BB42-8614-5D7B1D06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90472-B239-2746-B536-16595756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Experimental Setup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E2D44-711A-FC49-924D-A15C4AD69898}"/>
              </a:ext>
            </a:extLst>
          </p:cNvPr>
          <p:cNvSpPr txBox="1"/>
          <p:nvPr/>
        </p:nvSpPr>
        <p:spPr>
          <a:xfrm>
            <a:off x="1153310" y="2064741"/>
            <a:ext cx="10241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Table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Calibri" charset="0"/>
              </a:rPr>
              <a:t>5:</a:t>
            </a:r>
            <a:r>
              <a:rPr lang="zh-CN" altLang="en-US" sz="2400" dirty="0">
                <a:solidFill>
                  <a:srgbClr val="000000"/>
                </a:solidFill>
                <a:cs typeface="Calibri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Data statistics. (</a:t>
            </a:r>
            <a:r>
              <a:rPr lang="en-US" sz="2400" dirty="0" err="1">
                <a:solidFill>
                  <a:srgbClr val="000000"/>
                </a:solidFill>
                <a:cs typeface="Calibri" charset="0"/>
              </a:rPr>
              <a:t>clf</a:t>
            </a:r>
            <a:r>
              <a:rPr lang="en-US" sz="2400" dirty="0">
                <a:solidFill>
                  <a:srgbClr val="000000"/>
                </a:solidFill>
                <a:cs typeface="Calibri" charset="0"/>
              </a:rPr>
              <a:t>. indicates classification and reg. indicates regression.)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626AC0-A8DC-DF49-B297-92073299DA74}"/>
              </a:ext>
            </a:extLst>
          </p:cNvPr>
          <p:cNvSpPr/>
          <p:nvPr/>
        </p:nvSpPr>
        <p:spPr>
          <a:xfrm>
            <a:off x="1924317" y="5632466"/>
            <a:ext cx="7873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experiments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times with different random seeds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D5D7-AFF5-4144-9716-3433235E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9238"/>
            <a:ext cx="10804264" cy="28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6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">
            <a:extLst>
              <a:ext uri="{FF2B5EF4-FFF2-40B4-BE49-F238E27FC236}">
                <a16:creationId xmlns:a16="http://schemas.microsoft.com/office/drawing/2014/main" id="{BDEE6C96-EE6D-A14C-8806-DA2DE56C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B6B91E-6432-8C41-BE7B-B3DF196678BA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 </a:t>
            </a: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326F806B-10E4-EB4F-8C78-5DC607C4B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Input: </a:t>
            </a:r>
            <a:r>
              <a:rPr lang="en-US" sz="3200" dirty="0"/>
              <a:t>a set of n objects associated with a feature matrix </a:t>
            </a:r>
          </a:p>
          <a:p>
            <a:pPr marL="0" indent="0">
              <a:buNone/>
            </a:pPr>
            <a:r>
              <a:rPr lang="en-US" sz="3200" dirty="0"/>
              <a:t>                  and an (</a:t>
            </a:r>
            <a:r>
              <a:rPr lang="en-US" sz="3200" dirty="0">
                <a:solidFill>
                  <a:srgbClr val="FF0000"/>
                </a:solidFill>
              </a:rPr>
              <a:t>optional and potentially noisy</a:t>
            </a:r>
            <a:r>
              <a:rPr lang="en-US" sz="3200" dirty="0"/>
              <a:t>) initial graph topology.</a:t>
            </a:r>
          </a:p>
          <a:p>
            <a:pPr marL="0" indent="0">
              <a:buNone/>
            </a:pPr>
            <a:r>
              <a:rPr lang="en-US" sz="3200" b="1" dirty="0"/>
              <a:t>Output: </a:t>
            </a:r>
            <a:r>
              <a:rPr lang="en-US" sz="3200" dirty="0"/>
              <a:t>an adjacency matrix                 and node embeddings with respect to </a:t>
            </a:r>
            <a:r>
              <a:rPr lang="en-US" altLang="zh-CN" sz="3200" dirty="0"/>
              <a:t>the</a:t>
            </a:r>
            <a:r>
              <a:rPr lang="en-US" sz="3200" dirty="0">
                <a:solidFill>
                  <a:srgbClr val="FF0000"/>
                </a:solidFill>
              </a:rPr>
              <a:t> downstream </a:t>
            </a:r>
            <a:r>
              <a:rPr lang="en-US" altLang="zh-CN" sz="3200" dirty="0">
                <a:solidFill>
                  <a:srgbClr val="FF0000"/>
                </a:solidFill>
              </a:rPr>
              <a:t>prediction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task</a:t>
            </a:r>
            <a:r>
              <a:rPr lang="en-US" sz="32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458169-EAFF-6340-BE7E-9A5EF02E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2" y="2491652"/>
            <a:ext cx="1479526" cy="312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345CA6-D464-A14B-B230-011BFF3B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816" y="3523024"/>
            <a:ext cx="1328928" cy="28217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B57DC8E-AA59-AB4D-9A68-7A64C2CA1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225" y="4540664"/>
            <a:ext cx="3813182" cy="22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03"/>
    </mc:Choice>
    <mc:Fallback xmlns="">
      <p:transition spd="slow" advTm="593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>
            <a:extLst>
              <a:ext uri="{FF2B5EF4-FFF2-40B4-BE49-F238E27FC236}">
                <a16:creationId xmlns:a16="http://schemas.microsoft.com/office/drawing/2014/main" id="{4B19B308-8018-284A-9F8E-D696CD0BD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8041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D4FE62-26D7-154C-A4CD-085301A40443}"/>
              </a:ext>
            </a:extLst>
          </p:cNvPr>
          <p:cNvSpPr txBox="1">
            <a:spLocks/>
          </p:cNvSpPr>
          <p:nvPr/>
        </p:nvSpPr>
        <p:spPr>
          <a:xfrm>
            <a:off x="708932" y="7958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Contributions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D864629-CF8A-914C-A33F-1E88EA5D361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itchFamily="2" charset="2"/>
              <a:buChar char="v"/>
              <a:defRPr/>
            </a:pP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sz="2600" dirty="0">
                <a:solidFill>
                  <a:prstClr val="black"/>
                </a:solidFill>
              </a:rPr>
              <a:t>We propose a novel </a:t>
            </a:r>
            <a:r>
              <a:rPr lang="en-US" sz="2600" dirty="0">
                <a:solidFill>
                  <a:srgbClr val="FF0000"/>
                </a:solidFill>
              </a:rPr>
              <a:t>end-to-end</a:t>
            </a:r>
            <a:r>
              <a:rPr lang="en-US" sz="2600" dirty="0">
                <a:solidFill>
                  <a:prstClr val="black"/>
                </a:solidFill>
              </a:rPr>
              <a:t> graph learning framework </a:t>
            </a:r>
            <a:r>
              <a:rPr lang="en-US" altLang="zh-CN" sz="2600" dirty="0">
                <a:solidFill>
                  <a:prstClr val="black"/>
                </a:solidFill>
              </a:rPr>
              <a:t>(IDGL</a:t>
            </a:r>
            <a:r>
              <a:rPr lang="en-US" sz="2600" dirty="0">
                <a:solidFill>
                  <a:prstClr val="black"/>
                </a:solidFill>
              </a:rPr>
              <a:t>) for </a:t>
            </a:r>
            <a:r>
              <a:rPr lang="en-US" sz="2600" dirty="0">
                <a:solidFill>
                  <a:srgbClr val="FF0000"/>
                </a:solidFill>
              </a:rPr>
              <a:t>jointly and iteratively</a:t>
            </a:r>
            <a:r>
              <a:rPr lang="en-US" sz="2600" dirty="0">
                <a:solidFill>
                  <a:prstClr val="black"/>
                </a:solidFill>
              </a:rPr>
              <a:t> learning the graph structure and graph embedding. </a:t>
            </a:r>
          </a:p>
          <a:p>
            <a:pPr lvl="0">
              <a:buFont typeface="Wingdings" pitchFamily="2" charset="2"/>
              <a:buChar char="v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buFont typeface="Wingdings" pitchFamily="2" charset="2"/>
              <a:buChar char="v"/>
              <a:defRPr/>
            </a:pP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W</a:t>
            </a:r>
            <a:r>
              <a:rPr lang="en-US" sz="2600" dirty="0">
                <a:solidFill>
                  <a:prstClr val="black"/>
                </a:solidFill>
              </a:rPr>
              <a:t>e further propose a scalable version of </a:t>
            </a:r>
            <a:r>
              <a:rPr lang="en-US" altLang="zh-CN" sz="2600" dirty="0">
                <a:solidFill>
                  <a:prstClr val="black"/>
                </a:solidFill>
              </a:rPr>
              <a:t>IDGL</a:t>
            </a:r>
            <a:r>
              <a:rPr lang="en-US" sz="2600" dirty="0">
                <a:solidFill>
                  <a:prstClr val="black"/>
                </a:solidFill>
              </a:rPr>
              <a:t>, namely </a:t>
            </a:r>
            <a:r>
              <a:rPr lang="en-US" altLang="zh-CN" sz="2600" dirty="0">
                <a:solidFill>
                  <a:prstClr val="black"/>
                </a:solidFill>
              </a:rPr>
              <a:t>IDGL-</a:t>
            </a:r>
            <a:r>
              <a:rPr lang="en-US" altLang="zh-CN" sz="2600" dirty="0" err="1">
                <a:solidFill>
                  <a:prstClr val="black"/>
                </a:solidFill>
              </a:rPr>
              <a:t>Anch</a:t>
            </a:r>
            <a:r>
              <a:rPr lang="en-US" sz="2600" dirty="0">
                <a:solidFill>
                  <a:prstClr val="black"/>
                </a:solidFill>
              </a:rPr>
              <a:t>, which achieves </a:t>
            </a:r>
            <a:r>
              <a:rPr lang="en-US" sz="2600" dirty="0">
                <a:solidFill>
                  <a:srgbClr val="FF0000"/>
                </a:solidFill>
              </a:rPr>
              <a:t>linear complexity </a:t>
            </a:r>
            <a:r>
              <a:rPr lang="en-US" sz="2600" dirty="0">
                <a:solidFill>
                  <a:prstClr val="black"/>
                </a:solidFill>
              </a:rPr>
              <a:t>in both computational time and memory consumption with respect to the number of graph nodes.</a:t>
            </a:r>
          </a:p>
          <a:p>
            <a:pPr lvl="0">
              <a:buFont typeface="Wingdings" pitchFamily="2" charset="2"/>
              <a:buChar char="v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buFont typeface="Wingdings" pitchFamily="2" charset="2"/>
              <a:buChar char="v"/>
              <a:defRPr/>
            </a:pP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sz="2600" dirty="0">
                <a:solidFill>
                  <a:prstClr val="black"/>
                </a:solidFill>
              </a:rPr>
              <a:t>Experimental results </a:t>
            </a:r>
            <a:r>
              <a:rPr lang="en-US" altLang="zh-CN" sz="2600" dirty="0">
                <a:solidFill>
                  <a:prstClr val="black"/>
                </a:solidFill>
              </a:rPr>
              <a:t>demonstrate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the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effectiveness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and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robustness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of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our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models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which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can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cope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with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both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 err="1">
                <a:solidFill>
                  <a:srgbClr val="FF0000"/>
                </a:solidFill>
              </a:rPr>
              <a:t>transductive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and</a:t>
            </a:r>
            <a:r>
              <a:rPr lang="zh-CN" altLang="en-US" sz="2600" dirty="0">
                <a:solidFill>
                  <a:srgbClr val="FF0000"/>
                </a:solidFill>
              </a:rPr>
              <a:t> </a:t>
            </a:r>
            <a:r>
              <a:rPr lang="en-US" altLang="zh-CN" sz="2600" dirty="0">
                <a:solidFill>
                  <a:srgbClr val="FF0000"/>
                </a:solidFill>
              </a:rPr>
              <a:t>inductive</a:t>
            </a:r>
            <a:r>
              <a:rPr lang="zh-CN" altLang="en-US" sz="2600" dirty="0">
                <a:solidFill>
                  <a:prstClr val="black"/>
                </a:solidFill>
              </a:rPr>
              <a:t> </a:t>
            </a:r>
            <a:r>
              <a:rPr lang="en-US" altLang="zh-CN" sz="2600" dirty="0">
                <a:solidFill>
                  <a:prstClr val="black"/>
                </a:solidFill>
              </a:rPr>
              <a:t>learning.</a:t>
            </a:r>
            <a:endParaRPr lang="en-US" sz="2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2"/>
    </mc:Choice>
    <mc:Fallback xmlns="">
      <p:transition spd="slow" advTm="234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BDA4CC6-AC8D-B840-82C3-FEB690FB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DB9DD9E-545F-FB49-A98B-851B36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83" y="639016"/>
            <a:ext cx="4163209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Graph </a:t>
            </a:r>
            <a:r>
              <a:rPr lang="en-US" altLang="zh-CN" sz="3600" dirty="0"/>
              <a:t>Structure</a:t>
            </a:r>
            <a:r>
              <a:rPr lang="en-US" sz="3600" dirty="0"/>
              <a:t> and Embedding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  <a:r>
              <a:rPr lang="en-US" sz="3600" dirty="0"/>
              <a:t>: A Unified Perspective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B13DF04-B45F-A646-B326-F8A33B0F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04592"/>
            <a:ext cx="4643406" cy="390593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Jointly learn </a:t>
            </a:r>
            <a:r>
              <a:rPr lang="en-US" dirty="0"/>
              <a:t>the graph structure and </a:t>
            </a:r>
            <a:r>
              <a:rPr lang="en-US" altLang="zh-CN" dirty="0"/>
              <a:t>embeddings</a:t>
            </a:r>
            <a:r>
              <a:rPr lang="en-US" dirty="0"/>
              <a:t>. </a:t>
            </a:r>
          </a:p>
          <a:p>
            <a:r>
              <a:rPr lang="en-US" dirty="0"/>
              <a:t>Better node embeddings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dirty="0"/>
              <a:t>better graph structure</a:t>
            </a:r>
          </a:p>
          <a:p>
            <a:r>
              <a:rPr lang="en-US" altLang="zh-CN" dirty="0"/>
              <a:t>B</a:t>
            </a:r>
            <a:r>
              <a:rPr lang="en-US" dirty="0"/>
              <a:t>etter graph structure </a:t>
            </a:r>
            <a:r>
              <a:rPr lang="en-US" altLang="zh-CN" dirty="0"/>
              <a:t>-&gt;</a:t>
            </a:r>
            <a:r>
              <a:rPr lang="en-US" dirty="0"/>
              <a:t> better node embeddings.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Dynamically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stop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iterative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procedure.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652DC9-963E-3B4F-8DB5-A029319B52DE}"/>
              </a:ext>
            </a:extLst>
          </p:cNvPr>
          <p:cNvGrpSpPr/>
          <p:nvPr/>
        </p:nvGrpSpPr>
        <p:grpSpPr>
          <a:xfrm>
            <a:off x="5520268" y="1498600"/>
            <a:ext cx="5952066" cy="5076599"/>
            <a:chOff x="6189448" y="1415079"/>
            <a:chExt cx="4781277" cy="4617331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AFA6FCE-1471-CB41-888D-DF5069C76958}"/>
                </a:ext>
              </a:extLst>
            </p:cNvPr>
            <p:cNvSpPr/>
            <p:nvPr/>
          </p:nvSpPr>
          <p:spPr>
            <a:xfrm>
              <a:off x="6189448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Learner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77D0BD9E-91CC-284E-BA79-1C4029A87BCA}"/>
                </a:ext>
              </a:extLst>
            </p:cNvPr>
            <p:cNvSpPr/>
            <p:nvPr/>
          </p:nvSpPr>
          <p:spPr>
            <a:xfrm>
              <a:off x="9062504" y="3285021"/>
              <a:ext cx="1464659" cy="1084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GNN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08689B58-84E2-B043-87C4-BC1780C11F4E}"/>
                </a:ext>
              </a:extLst>
            </p:cNvPr>
            <p:cNvSpPr/>
            <p:nvPr/>
          </p:nvSpPr>
          <p:spPr>
            <a:xfrm rot="5400000">
              <a:off x="6375903" y="2585294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F8A19642-D708-7348-98B5-4F3D89C7D3AA}"/>
                </a:ext>
              </a:extLst>
            </p:cNvPr>
            <p:cNvSpPr/>
            <p:nvPr/>
          </p:nvSpPr>
          <p:spPr>
            <a:xfrm>
              <a:off x="7782203" y="3693367"/>
              <a:ext cx="121296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18924642-7B1D-4B43-B72F-7432CE18BEFD}"/>
                </a:ext>
              </a:extLst>
            </p:cNvPr>
            <p:cNvSpPr/>
            <p:nvPr/>
          </p:nvSpPr>
          <p:spPr>
            <a:xfrm rot="16200000">
              <a:off x="9276833" y="2566787"/>
              <a:ext cx="978408" cy="2999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393AAA-7F66-A04E-9C96-1C4D8D8956F3}"/>
                </a:ext>
              </a:extLst>
            </p:cNvPr>
            <p:cNvGrpSpPr/>
            <p:nvPr/>
          </p:nvGrpSpPr>
          <p:grpSpPr>
            <a:xfrm>
              <a:off x="6856629" y="4440682"/>
              <a:ext cx="3059394" cy="1083612"/>
              <a:chOff x="4725825" y="3656100"/>
              <a:chExt cx="3059394" cy="1083612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802FD08-B209-2942-B3E3-7638A58C4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4303" y="3656100"/>
                <a:ext cx="0" cy="1083612"/>
              </a:xfrm>
              <a:prstGeom prst="straightConnector1">
                <a:avLst/>
              </a:prstGeom>
              <a:ln w="136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C3D37A-DC4E-2D46-9ACA-AEC42C031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159" y="3656618"/>
                <a:ext cx="0" cy="1048433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2C7A252-D898-A34D-B159-1178B96BB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5825" y="4684254"/>
                <a:ext cx="3059394" cy="0"/>
              </a:xfrm>
              <a:prstGeom prst="line">
                <a:avLst/>
              </a:prstGeom>
              <a:ln w="130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0E5B19-2E0B-374C-90C4-8806418B6529}"/>
                </a:ext>
              </a:extLst>
            </p:cNvPr>
            <p:cNvSpPr txBox="1"/>
            <p:nvPr/>
          </p:nvSpPr>
          <p:spPr>
            <a:xfrm>
              <a:off x="6237634" y="1599744"/>
              <a:ext cx="1471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Input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data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92D65-DAB3-5946-8C97-AA78536DB70C}"/>
                </a:ext>
              </a:extLst>
            </p:cNvPr>
            <p:cNvSpPr txBox="1"/>
            <p:nvPr/>
          </p:nvSpPr>
          <p:spPr>
            <a:xfrm>
              <a:off x="7719473" y="2882485"/>
              <a:ext cx="1337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structure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7E35C9-6A29-E346-908F-792655E8B923}"/>
                </a:ext>
              </a:extLst>
            </p:cNvPr>
            <p:cNvSpPr txBox="1"/>
            <p:nvPr/>
          </p:nvSpPr>
          <p:spPr>
            <a:xfrm>
              <a:off x="8861321" y="1415079"/>
              <a:ext cx="21094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Downstream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task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prediction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0E7D81-67A2-0F40-B738-67EC96047237}"/>
                </a:ext>
              </a:extLst>
            </p:cNvPr>
            <p:cNvSpPr/>
            <p:nvPr/>
          </p:nvSpPr>
          <p:spPr>
            <a:xfrm>
              <a:off x="7108572" y="4954889"/>
              <a:ext cx="2555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Graph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embeddings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E888F7-3507-BF4C-8334-F0339F55046A}"/>
                </a:ext>
              </a:extLst>
            </p:cNvPr>
            <p:cNvSpPr/>
            <p:nvPr/>
          </p:nvSpPr>
          <p:spPr>
            <a:xfrm>
              <a:off x="6651932" y="5570745"/>
              <a:ext cx="40446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Repeat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until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condition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satisfied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E304BC0-66BA-6344-A31D-21C513180D8D}"/>
              </a:ext>
            </a:extLst>
          </p:cNvPr>
          <p:cNvSpPr txBox="1"/>
          <p:nvPr/>
        </p:nvSpPr>
        <p:spPr>
          <a:xfrm>
            <a:off x="5527873" y="456413"/>
            <a:ext cx="5454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sketch of the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IDGL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7566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580"/>
    </mc:Choice>
    <mc:Fallback xmlns="">
      <p:transition spd="slow" advTm="595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8F336-3CEE-2C44-8E6A-15BC894A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30" y="1581605"/>
            <a:ext cx="6669743" cy="775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240FE-BEFE-EB49-B343-B4551024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20" y="3990190"/>
            <a:ext cx="2312161" cy="1085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65BD2E-D791-8240-BD89-97567554B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4C691B-FC71-444A-BF42-7290213C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83" y="679179"/>
            <a:ext cx="4163210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Graph </a:t>
            </a:r>
            <a:r>
              <a:rPr lang="en-US" altLang="zh-CN" sz="3600" dirty="0"/>
              <a:t>L</a:t>
            </a:r>
            <a:r>
              <a:rPr lang="en-US" sz="3600" dirty="0"/>
              <a:t>earning as Similarity Metric Learning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8CCF990-68D8-C540-8EDB-B475F15C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4" y="2704592"/>
            <a:ext cx="4573334" cy="3991630"/>
          </a:xfrm>
        </p:spPr>
        <p:txBody>
          <a:bodyPr>
            <a:normAutofit/>
          </a:bodyPr>
          <a:lstStyle/>
          <a:p>
            <a:r>
              <a:rPr lang="en-US" dirty="0"/>
              <a:t>Graph </a:t>
            </a:r>
            <a:r>
              <a:rPr lang="en-US" dirty="0">
                <a:solidFill>
                  <a:srgbClr val="FF0000"/>
                </a:solidFill>
              </a:rPr>
              <a:t>similarity metric </a:t>
            </a:r>
            <a:r>
              <a:rPr lang="en-US" dirty="0"/>
              <a:t>learning.</a:t>
            </a:r>
          </a:p>
          <a:p>
            <a:r>
              <a:rPr lang="en-US" dirty="0"/>
              <a:t>Graph </a:t>
            </a:r>
            <a:r>
              <a:rPr lang="en-US" dirty="0" err="1">
                <a:solidFill>
                  <a:srgbClr val="FF0000"/>
                </a:solidFill>
              </a:rPr>
              <a:t>sparsification</a:t>
            </a:r>
            <a:r>
              <a:rPr lang="en-US" dirty="0"/>
              <a:t> via </a:t>
            </a:r>
            <a:r>
              <a:rPr lang="en-US" dirty="0" err="1"/>
              <a:t>ɛ</a:t>
            </a:r>
            <a:r>
              <a:rPr lang="en-US" dirty="0"/>
              <a:t>-neighborhood. </a:t>
            </a:r>
          </a:p>
          <a:p>
            <a:r>
              <a:rPr lang="en-US" dirty="0"/>
              <a:t>Obtaining a symmetric sparse non-negative </a:t>
            </a:r>
            <a:r>
              <a:rPr lang="en-US" dirty="0">
                <a:solidFill>
                  <a:srgbClr val="FF0000"/>
                </a:solidFill>
              </a:rPr>
              <a:t>adjacency matrix</a:t>
            </a:r>
            <a:r>
              <a:rPr lang="en-US" dirty="0"/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8E252-E20D-F84B-81D2-AE7550418F39}"/>
              </a:ext>
            </a:extLst>
          </p:cNvPr>
          <p:cNvGrpSpPr/>
          <p:nvPr/>
        </p:nvGrpSpPr>
        <p:grpSpPr>
          <a:xfrm>
            <a:off x="4777820" y="2286239"/>
            <a:ext cx="6893345" cy="1142884"/>
            <a:chOff x="4777820" y="2023772"/>
            <a:chExt cx="6893345" cy="11428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1A47B-C2D3-2348-8568-A4387D21870A}"/>
                </a:ext>
              </a:extLst>
            </p:cNvPr>
            <p:cNvSpPr txBox="1"/>
            <p:nvPr/>
          </p:nvSpPr>
          <p:spPr>
            <a:xfrm>
              <a:off x="7679880" y="2335659"/>
              <a:ext cx="3991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 independent weight vectors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B4457F-9000-A64B-BE18-D9D2D4844413}"/>
                </a:ext>
              </a:extLst>
            </p:cNvPr>
            <p:cNvSpPr txBox="1"/>
            <p:nvPr/>
          </p:nvSpPr>
          <p:spPr>
            <a:xfrm>
              <a:off x="4777820" y="2335659"/>
              <a:ext cx="2380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Similarity for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perspective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D0242CB-A65D-D34A-BF8D-9D464E52C8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2094916"/>
              <a:ext cx="193637" cy="347209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D041B0-4CF4-9143-AAEE-AC5650DF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5064" y="2023772"/>
              <a:ext cx="193637" cy="418354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4A2275-64EA-3D43-8BE5-71334DA5E227}"/>
              </a:ext>
            </a:extLst>
          </p:cNvPr>
          <p:cNvGrpSpPr/>
          <p:nvPr/>
        </p:nvGrpSpPr>
        <p:grpSpPr>
          <a:xfrm>
            <a:off x="5138020" y="4061050"/>
            <a:ext cx="6726939" cy="2232231"/>
            <a:chOff x="5138020" y="3967913"/>
            <a:chExt cx="6726939" cy="223223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340240-BA17-964B-AC3A-BB631B123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3905" y="3967913"/>
              <a:ext cx="3931054" cy="943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5980BA-14B9-C342-92BA-3D0C961D3549}"/>
                </a:ext>
              </a:extLst>
            </p:cNvPr>
            <p:cNvSpPr txBox="1"/>
            <p:nvPr/>
          </p:nvSpPr>
          <p:spPr>
            <a:xfrm>
              <a:off x="5138020" y="5369146"/>
              <a:ext cx="2618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Taking average of m similarity scores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AE776C-BA42-6049-A6CA-06F863534F6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231188" y="4982228"/>
              <a:ext cx="62913" cy="464823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BD51CF-5573-194D-AC21-B7054672B26B}"/>
                </a:ext>
              </a:extLst>
            </p:cNvPr>
            <p:cNvSpPr txBox="1"/>
            <p:nvPr/>
          </p:nvSpPr>
          <p:spPr>
            <a:xfrm>
              <a:off x="8424622" y="5369147"/>
              <a:ext cx="3429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Symmetric sparse non-negative adjacency matrix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C9FDE62-65FF-7C4C-A2C2-D7EA5E85E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1816" y="4982229"/>
              <a:ext cx="133248" cy="464822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166A906-24E0-E14D-A6B2-BA356C803045}"/>
              </a:ext>
            </a:extLst>
          </p:cNvPr>
          <p:cNvSpPr/>
          <p:nvPr/>
        </p:nvSpPr>
        <p:spPr>
          <a:xfrm>
            <a:off x="4863853" y="769582"/>
            <a:ext cx="6456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Multi-head weighted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589223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468"/>
    </mc:Choice>
    <mc:Fallback xmlns="">
      <p:transition spd="slow" advTm="54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97B82-C24A-AB48-AD3D-A658EA12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2" y="3365245"/>
            <a:ext cx="6882075" cy="6235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D1E978-FD51-3443-BE8F-1FB36E3DE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BD7097-7422-5044-89BB-D2057611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7" y="649774"/>
            <a:ext cx="4184726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Incorporating the Initial Graph Structure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F60AF40-7643-A649-BFA0-F552CF42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" y="2704592"/>
            <a:ext cx="4654293" cy="4153408"/>
          </a:xfrm>
        </p:spPr>
        <p:txBody>
          <a:bodyPr>
            <a:normAutofit/>
          </a:bodyPr>
          <a:lstStyle/>
          <a:p>
            <a:r>
              <a:rPr lang="en-US" dirty="0"/>
              <a:t>Assumption: optimized graph structure is potentially a </a:t>
            </a:r>
            <a:r>
              <a:rPr lang="en-US" dirty="0">
                <a:solidFill>
                  <a:srgbClr val="FF0000"/>
                </a:solidFill>
              </a:rPr>
              <a:t>shift</a:t>
            </a:r>
            <a:r>
              <a:rPr lang="en-US" dirty="0"/>
              <a:t> from the initial graph structure.</a:t>
            </a:r>
          </a:p>
          <a:p>
            <a:r>
              <a:rPr lang="en-US" dirty="0"/>
              <a:t>We combine the learned graph with the </a:t>
            </a:r>
            <a:r>
              <a:rPr lang="en-US" dirty="0">
                <a:solidFill>
                  <a:srgbClr val="FF0000"/>
                </a:solidFill>
              </a:rPr>
              <a:t>initial graph</a:t>
            </a:r>
            <a:r>
              <a:rPr lang="en-US" dirty="0"/>
              <a:t>.</a:t>
            </a:r>
          </a:p>
          <a:p>
            <a:r>
              <a:rPr lang="en-US" dirty="0"/>
              <a:t>If such an initial graph is not available, we instead use a </a:t>
            </a:r>
            <a:r>
              <a:rPr lang="en-US" dirty="0" err="1">
                <a:solidFill>
                  <a:srgbClr val="FF0000"/>
                </a:solidFill>
              </a:rPr>
              <a:t>kNN</a:t>
            </a:r>
            <a:r>
              <a:rPr lang="en-US" dirty="0">
                <a:solidFill>
                  <a:srgbClr val="FF0000"/>
                </a:solidFill>
              </a:rPr>
              <a:t> graph</a:t>
            </a:r>
            <a:r>
              <a:rPr lang="en-US" dirty="0"/>
              <a:t>. </a:t>
            </a:r>
          </a:p>
          <a:p>
            <a:endParaRPr lang="en-US" sz="2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5E9CB-3426-484F-9919-927E0B69ADA6}"/>
              </a:ext>
            </a:extLst>
          </p:cNvPr>
          <p:cNvSpPr/>
          <p:nvPr/>
        </p:nvSpPr>
        <p:spPr>
          <a:xfrm>
            <a:off x="4767032" y="769582"/>
            <a:ext cx="7328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the initial graph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FEBF74-0258-1749-92A6-711D47BD2EAF}"/>
              </a:ext>
            </a:extLst>
          </p:cNvPr>
          <p:cNvGrpSpPr/>
          <p:nvPr/>
        </p:nvGrpSpPr>
        <p:grpSpPr>
          <a:xfrm>
            <a:off x="4971375" y="2085462"/>
            <a:ext cx="6532120" cy="4102476"/>
            <a:chOff x="4971375" y="1949995"/>
            <a:chExt cx="6532120" cy="41024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D6CAE5-CC92-0C4A-AC57-59F3ACED1E06}"/>
                </a:ext>
              </a:extLst>
            </p:cNvPr>
            <p:cNvSpPr txBox="1"/>
            <p:nvPr/>
          </p:nvSpPr>
          <p:spPr>
            <a:xfrm>
              <a:off x="7805560" y="5590806"/>
              <a:ext cx="3697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 the degree matrix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21696C-A78D-FD4B-BF72-F3D2DEF38559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16" y="2865578"/>
              <a:ext cx="0" cy="372540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E69B36-B8F5-4543-8C46-B0E3CFC3E04A}"/>
                </a:ext>
              </a:extLst>
            </p:cNvPr>
            <p:cNvSpPr txBox="1"/>
            <p:nvPr/>
          </p:nvSpPr>
          <p:spPr>
            <a:xfrm>
              <a:off x="5465004" y="1949995"/>
              <a:ext cx="1702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Initial graph structure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67264A-3D57-E946-B439-52CDACF53BE5}"/>
                </a:ext>
              </a:extLst>
            </p:cNvPr>
            <p:cNvSpPr txBox="1"/>
            <p:nvPr/>
          </p:nvSpPr>
          <p:spPr>
            <a:xfrm>
              <a:off x="7854543" y="1955079"/>
              <a:ext cx="35808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Learned graph structure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t-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iteration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38B50F0-24C7-814D-A482-974E34D8258E}"/>
                </a:ext>
              </a:extLst>
            </p:cNvPr>
            <p:cNvCxnSpPr>
              <a:cxnSpLocks/>
            </p:cNvCxnSpPr>
            <p:nvPr/>
          </p:nvCxnSpPr>
          <p:spPr>
            <a:xfrm>
              <a:off x="8739942" y="2859167"/>
              <a:ext cx="0" cy="364822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F8F1B2-8E9B-1D4D-B506-C4513F9BC1AD}"/>
                </a:ext>
              </a:extLst>
            </p:cNvPr>
            <p:cNvSpPr txBox="1"/>
            <p:nvPr/>
          </p:nvSpPr>
          <p:spPr>
            <a:xfrm>
              <a:off x="4971375" y="4412403"/>
              <a:ext cx="16903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Normalized adjacency matrix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E794AED-AE1B-EC4F-90EF-93A312DF7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0491" y="3850724"/>
              <a:ext cx="290457" cy="561680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DAA59F-E5F5-F24C-875A-90C2046E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017" y="4947234"/>
            <a:ext cx="4615022" cy="534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A8090-0228-924F-B9E9-5B4AC97D9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83" y="5833406"/>
            <a:ext cx="462422" cy="25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1EB32-7513-FE47-9804-4B065D62A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142" y="5779651"/>
            <a:ext cx="508347" cy="2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269"/>
    </mc:Choice>
    <mc:Fallback xmlns="">
      <p:transition spd="slow" advTm="172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FF4B64-AF2B-4E4E-9444-90A40C93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37" y="4269472"/>
            <a:ext cx="2809691" cy="58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C19E8-0B35-EA4B-93FB-487F0614C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37" y="3467509"/>
            <a:ext cx="4128896" cy="6279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9B056D-C051-7348-AE6A-AF2EC4147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B9E90FC-A1C1-7C43-8F60-DD80ECC4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7" y="639016"/>
            <a:ext cx="4184725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dirty="0"/>
              <a:t>Graph Node Embeddings and Prediction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2DE15F-6D26-A444-A4FC-FCB33A2B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778" y="2704592"/>
            <a:ext cx="4671074" cy="4153408"/>
          </a:xfrm>
        </p:spPr>
        <p:txBody>
          <a:bodyPr>
            <a:normAutofit/>
          </a:bodyPr>
          <a:lstStyle/>
          <a:p>
            <a:r>
              <a:rPr lang="en-US" dirty="0"/>
              <a:t>Our graph learning framework is </a:t>
            </a:r>
            <a:r>
              <a:rPr lang="en-US" dirty="0">
                <a:solidFill>
                  <a:srgbClr val="FF0000"/>
                </a:solidFill>
              </a:rPr>
              <a:t>agnostic to various GNNs</a:t>
            </a:r>
            <a:r>
              <a:rPr lang="en-US" dirty="0"/>
              <a:t>.</a:t>
            </a:r>
          </a:p>
          <a:p>
            <a:r>
              <a:rPr lang="en-US" dirty="0"/>
              <a:t>We adopt </a:t>
            </a:r>
            <a:r>
              <a:rPr lang="en-US" dirty="0">
                <a:solidFill>
                  <a:srgbClr val="FF0000"/>
                </a:solidFill>
              </a:rPr>
              <a:t>two-layered GCN </a:t>
            </a:r>
            <a:r>
              <a:rPr lang="en-US" dirty="0"/>
              <a:t>in this work.</a:t>
            </a:r>
          </a:p>
          <a:p>
            <a:pPr lvl="1"/>
            <a:r>
              <a:rPr lang="en-US" sz="2600" dirty="0"/>
              <a:t>First layer: node feature -&gt; node embedding.</a:t>
            </a:r>
          </a:p>
          <a:p>
            <a:pPr lvl="1"/>
            <a:r>
              <a:rPr lang="en-US" sz="2600" dirty="0"/>
              <a:t>Second layer: node embedding -&gt; output space.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CBC083-157E-D646-86B0-E3AEDBC32FB7}"/>
              </a:ext>
            </a:extLst>
          </p:cNvPr>
          <p:cNvCxnSpPr>
            <a:cxnSpLocks/>
          </p:cNvCxnSpPr>
          <p:nvPr/>
        </p:nvCxnSpPr>
        <p:spPr>
          <a:xfrm>
            <a:off x="10255446" y="2247676"/>
            <a:ext cx="0" cy="34927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510C0F-E0C8-1946-B208-61754D4F1D56}"/>
              </a:ext>
            </a:extLst>
          </p:cNvPr>
          <p:cNvSpPr txBox="1"/>
          <p:nvPr/>
        </p:nvSpPr>
        <p:spPr>
          <a:xfrm>
            <a:off x="9102853" y="1439306"/>
            <a:ext cx="264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Normalized learned adjacency matrix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BCACF6-5CA8-5643-BBB0-C85CA095099F}"/>
              </a:ext>
            </a:extLst>
          </p:cNvPr>
          <p:cNvCxnSpPr>
            <a:cxnSpLocks/>
          </p:cNvCxnSpPr>
          <p:nvPr/>
        </p:nvCxnSpPr>
        <p:spPr>
          <a:xfrm flipH="1" flipV="1">
            <a:off x="9875520" y="3293516"/>
            <a:ext cx="1439486" cy="487980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E1A241-FF1D-4B48-989F-5BAB8FB4083B}"/>
              </a:ext>
            </a:extLst>
          </p:cNvPr>
          <p:cNvSpPr txBox="1"/>
          <p:nvPr/>
        </p:nvSpPr>
        <p:spPr>
          <a:xfrm>
            <a:off x="10559933" y="3679980"/>
            <a:ext cx="151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 node feature matrix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02D85-E7A7-3D4A-9C34-6FB90F415082}"/>
              </a:ext>
            </a:extLst>
          </p:cNvPr>
          <p:cNvSpPr txBox="1"/>
          <p:nvPr/>
        </p:nvSpPr>
        <p:spPr>
          <a:xfrm>
            <a:off x="5634411" y="1833086"/>
            <a:ext cx="26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embedding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E51C8-E3E9-0F48-A2E4-6677B97E9BCF}"/>
              </a:ext>
            </a:extLst>
          </p:cNvPr>
          <p:cNvCxnSpPr>
            <a:cxnSpLocks/>
          </p:cNvCxnSpPr>
          <p:nvPr/>
        </p:nvCxnSpPr>
        <p:spPr>
          <a:xfrm flipV="1">
            <a:off x="6574982" y="2279298"/>
            <a:ext cx="0" cy="399046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867B74-288D-B143-8D58-E7A127A63F50}"/>
              </a:ext>
            </a:extLst>
          </p:cNvPr>
          <p:cNvCxnSpPr>
            <a:cxnSpLocks/>
          </p:cNvCxnSpPr>
          <p:nvPr/>
        </p:nvCxnSpPr>
        <p:spPr>
          <a:xfrm>
            <a:off x="6202407" y="3301748"/>
            <a:ext cx="1209612" cy="389324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F8698B2-C87E-A24F-BC66-16410272485E}"/>
              </a:ext>
            </a:extLst>
          </p:cNvPr>
          <p:cNvSpPr/>
          <p:nvPr/>
        </p:nvSpPr>
        <p:spPr>
          <a:xfrm>
            <a:off x="4683820" y="2410409"/>
            <a:ext cx="18139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Task-dependent output function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DAED16-8F52-4E42-97DB-23FB190D7184}"/>
              </a:ext>
            </a:extLst>
          </p:cNvPr>
          <p:cNvCxnSpPr>
            <a:cxnSpLocks/>
          </p:cNvCxnSpPr>
          <p:nvPr/>
        </p:nvCxnSpPr>
        <p:spPr>
          <a:xfrm flipV="1">
            <a:off x="8183472" y="4929289"/>
            <a:ext cx="0" cy="631628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419C836-31B8-714D-A78B-A0C06B350CC7}"/>
              </a:ext>
            </a:extLst>
          </p:cNvPr>
          <p:cNvSpPr/>
          <p:nvPr/>
        </p:nvSpPr>
        <p:spPr>
          <a:xfrm>
            <a:off x="7647400" y="5560918"/>
            <a:ext cx="2278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Task-dependent loss function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69F0F2-C23C-F240-A5D4-BEC44EEAFF58}"/>
              </a:ext>
            </a:extLst>
          </p:cNvPr>
          <p:cNvSpPr/>
          <p:nvPr/>
        </p:nvSpPr>
        <p:spPr>
          <a:xfrm>
            <a:off x="5281111" y="5560917"/>
            <a:ext cx="2278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Task-dependent prediction loss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5830AD-71EC-B844-AEFA-1D63FAAF180F}"/>
              </a:ext>
            </a:extLst>
          </p:cNvPr>
          <p:cNvCxnSpPr>
            <a:cxnSpLocks/>
          </p:cNvCxnSpPr>
          <p:nvPr/>
        </p:nvCxnSpPr>
        <p:spPr>
          <a:xfrm flipV="1">
            <a:off x="6780011" y="4948315"/>
            <a:ext cx="0" cy="61260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824241-7D42-B945-A5CC-1FD16E44FC54}"/>
              </a:ext>
            </a:extLst>
          </p:cNvPr>
          <p:cNvSpPr/>
          <p:nvPr/>
        </p:nvSpPr>
        <p:spPr>
          <a:xfrm>
            <a:off x="4863853" y="769582"/>
            <a:ext cx="4632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Task-dependent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20605-538E-9A40-8055-1AA1A1709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537" y="2631896"/>
            <a:ext cx="5121583" cy="5957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1B40BB-79E6-9241-A667-C30F90D87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762" y="5130109"/>
            <a:ext cx="2278852" cy="40512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793E72-494B-9A4D-8778-09EA6524599F}"/>
              </a:ext>
            </a:extLst>
          </p:cNvPr>
          <p:cNvCxnSpPr>
            <a:cxnSpLocks/>
          </p:cNvCxnSpPr>
          <p:nvPr/>
        </p:nvCxnSpPr>
        <p:spPr>
          <a:xfrm>
            <a:off x="9085099" y="4095479"/>
            <a:ext cx="935928" cy="983282"/>
          </a:xfrm>
          <a:prstGeom prst="straightConnector1">
            <a:avLst/>
          </a:prstGeom>
          <a:ln w="38100">
            <a:solidFill>
              <a:srgbClr val="7A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72"/>
    </mc:Choice>
    <mc:Fallback xmlns="">
      <p:transition spd="slow" advTm="26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BE5D1-29D3-3540-A5BE-AA181231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18" y="3310564"/>
            <a:ext cx="5821345" cy="9041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6ECD48-92E1-FE45-A903-35898E040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514" y="2283429"/>
            <a:ext cx="6856626" cy="9123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B4B048-2DCE-FE40-9CBB-0516E26CA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7729FC-2283-7E46-9883-CE70E200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26" y="639016"/>
            <a:ext cx="4101521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/>
              <a:t>Graph Regularization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5A35118-6548-794A-A76D-5D0AE8EB9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704592"/>
            <a:ext cx="4654295" cy="3949426"/>
          </a:xfrm>
        </p:spPr>
        <p:txBody>
          <a:bodyPr>
            <a:normAutofit/>
          </a:bodyPr>
          <a:lstStyle/>
          <a:p>
            <a:r>
              <a:rPr lang="en-US" dirty="0"/>
              <a:t>Control the </a:t>
            </a:r>
            <a:r>
              <a:rPr lang="en-US" dirty="0">
                <a:solidFill>
                  <a:srgbClr val="FF0000"/>
                </a:solidFill>
              </a:rPr>
              <a:t>smoothness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connectivity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sparsity</a:t>
            </a:r>
            <a:r>
              <a:rPr lang="en-US" dirty="0"/>
              <a:t> of the resulting learned graph.</a:t>
            </a:r>
          </a:p>
          <a:p>
            <a:r>
              <a:rPr lang="en-US" dirty="0"/>
              <a:t>A is the adjacency matrix obtained through graph similarity metric learning.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7D53E6-C679-F34F-8C82-889BF910D333}"/>
              </a:ext>
            </a:extLst>
          </p:cNvPr>
          <p:cNvGrpSpPr/>
          <p:nvPr/>
        </p:nvGrpSpPr>
        <p:grpSpPr>
          <a:xfrm>
            <a:off x="5048584" y="1409533"/>
            <a:ext cx="5716104" cy="4649623"/>
            <a:chOff x="4926128" y="1012694"/>
            <a:chExt cx="5716104" cy="464962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44FEF1-A42E-0F46-8FBC-65D1A3611071}"/>
                </a:ext>
              </a:extLst>
            </p:cNvPr>
            <p:cNvSpPr txBox="1"/>
            <p:nvPr/>
          </p:nvSpPr>
          <p:spPr>
            <a:xfrm>
              <a:off x="4926128" y="1012694"/>
              <a:ext cx="19192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Smoothness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C1AF6B-6B9F-3549-8712-51F27ED81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4042" y="3758797"/>
              <a:ext cx="0" cy="521472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31D2D2-F411-0B47-BC0D-63F9888C6866}"/>
                </a:ext>
              </a:extLst>
            </p:cNvPr>
            <p:cNvSpPr txBox="1"/>
            <p:nvPr/>
          </p:nvSpPr>
          <p:spPr>
            <a:xfrm>
              <a:off x="6344338" y="4195008"/>
              <a:ext cx="1849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Connectivity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175BDC-EB8E-5449-84C9-1CE1CC4A2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259" y="3758798"/>
              <a:ext cx="0" cy="521471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6D869-B3F9-0542-836B-6AB010739939}"/>
                </a:ext>
              </a:extLst>
            </p:cNvPr>
            <p:cNvSpPr txBox="1"/>
            <p:nvPr/>
          </p:nvSpPr>
          <p:spPr>
            <a:xfrm>
              <a:off x="9237021" y="4195008"/>
              <a:ext cx="14052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Sparsity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B066525-CA01-9D4D-A6A1-2BCACFE0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2541" y="5125341"/>
              <a:ext cx="4489716" cy="53697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18011DA-226F-204C-A8B1-6DECB1C80F9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957" y="1505137"/>
              <a:ext cx="0" cy="441745"/>
            </a:xfrm>
            <a:prstGeom prst="straightConnector1">
              <a:avLst/>
            </a:prstGeom>
            <a:ln w="38100">
              <a:solidFill>
                <a:srgbClr val="7A8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613BDCA-6C35-224C-8EA4-813C254F2DCB}"/>
              </a:ext>
            </a:extLst>
          </p:cNvPr>
          <p:cNvSpPr/>
          <p:nvPr/>
        </p:nvSpPr>
        <p:spPr>
          <a:xfrm>
            <a:off x="4863853" y="76958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5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21"/>
    </mc:Choice>
    <mc:Fallback xmlns="">
      <p:transition spd="slow" advTm="42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12574</TotalTime>
  <Words>1074</Words>
  <Application>Microsoft Macintosh PowerPoint</Application>
  <PresentationFormat>Widescreen</PresentationFormat>
  <Paragraphs>170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Motivation</vt:lpstr>
      <vt:lpstr>PowerPoint Presentation</vt:lpstr>
      <vt:lpstr>PowerPoint Presentation</vt:lpstr>
      <vt:lpstr>Graph Structure and Embedding Learning: A Unified Perspective</vt:lpstr>
      <vt:lpstr>Graph Learning as Similarity Metric Learning</vt:lpstr>
      <vt:lpstr>Incorporating the Initial Graph Structure</vt:lpstr>
      <vt:lpstr>Graph Node Embeddings and Prediction</vt:lpstr>
      <vt:lpstr>Graph Regularization</vt:lpstr>
      <vt:lpstr>Joint Graph Structure and Representation Learning</vt:lpstr>
      <vt:lpstr>Revisit the Iterative Learning Idea</vt:lpstr>
      <vt:lpstr>Iterative Deep Graph Learning Framework</vt:lpstr>
      <vt:lpstr>Better Scalability with IDGL-Anch</vt:lpstr>
      <vt:lpstr>Full Algorithm</vt:lpstr>
      <vt:lpstr>Experimental Results: Transductive Setting</vt:lpstr>
      <vt:lpstr>Experimental Results: Inductive Setting</vt:lpstr>
      <vt:lpstr>Experimental Results: Ablation Study</vt:lpstr>
      <vt:lpstr>Experimental Results: Robustness Testing</vt:lpstr>
      <vt:lpstr>Experimental Results: Convergence Testing</vt:lpstr>
      <vt:lpstr>Experimental Results: Stopping Strategy</vt:lpstr>
      <vt:lpstr>Experimental Results: Timing</vt:lpstr>
      <vt:lpstr>Experimental Results: Graph Visualization</vt:lpstr>
      <vt:lpstr>Conclusion &amp; Future Work</vt:lpstr>
      <vt:lpstr>PowerPoint Presentation</vt:lpstr>
      <vt:lpstr>Backup</vt:lpstr>
      <vt:lpstr>Experimental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 YU</cp:lastModifiedBy>
  <cp:revision>612</cp:revision>
  <dcterms:created xsi:type="dcterms:W3CDTF">2019-11-18T03:19:15Z</dcterms:created>
  <dcterms:modified xsi:type="dcterms:W3CDTF">2021-01-02T17:24:24Z</dcterms:modified>
</cp:coreProperties>
</file>